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4" r:id="rId2"/>
    <p:sldMasterId id="2147483666" r:id="rId3"/>
    <p:sldMasterId id="2147483668" r:id="rId4"/>
    <p:sldMasterId id="2147483670" r:id="rId5"/>
  </p:sldMasterIdLst>
  <p:sldIdLst>
    <p:sldId id="256" r:id="rId6"/>
  </p:sldIdLst>
  <p:sldSz cx="40233600" cy="402336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126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76" autoAdjust="0"/>
  </p:normalViewPr>
  <p:slideViewPr>
    <p:cSldViewPr>
      <p:cViewPr varScale="1">
        <p:scale>
          <a:sx n="29" d="100"/>
          <a:sy n="29" d="100"/>
        </p:scale>
        <p:origin x="2736" y="188"/>
      </p:cViewPr>
      <p:guideLst>
        <p:guide orient="horz" pos="12672"/>
        <p:guide pos="12672"/>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5" Type="http://schemas.openxmlformats.org/officeDocument/2006/relationships/slideMaster" Target="slideMasters/slideMaster5.xml"/><Relationship Id="rId1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3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9C2A-4024-9B8F-8CA5FE586B63}"/>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9C2A-4024-9B8F-8CA5FE586B63}"/>
            </c:ext>
          </c:extLst>
        </c:ser>
        <c:ser>
          <c:idx val="2"/>
          <c:order val="2"/>
          <c:tx>
            <c:strRef>
              <c:f>Sheet1!$D$1</c:f>
              <c:strCache>
                <c:ptCount val="1"/>
                <c:pt idx="0">
                  <c:v>Series 3</c:v>
                </c:pt>
              </c:strCache>
            </c:strRef>
          </c:tx>
          <c:spPr>
            <a:solidFill>
              <a:schemeClr val="accent5"/>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9C2A-4024-9B8F-8CA5FE586B63}"/>
            </c:ext>
          </c:extLst>
        </c:ser>
        <c:dLbls>
          <c:showLegendKey val="0"/>
          <c:showVal val="0"/>
          <c:showCatName val="0"/>
          <c:showSerName val="0"/>
          <c:showPercent val="0"/>
          <c:showBubbleSize val="0"/>
        </c:dLbls>
        <c:gapWidth val="219"/>
        <c:overlap val="-27"/>
        <c:axId val="551219048"/>
        <c:axId val="551223312"/>
      </c:barChart>
      <c:catAx>
        <c:axId val="551219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51223312"/>
        <c:crosses val="autoZero"/>
        <c:auto val="1"/>
        <c:lblAlgn val="ctr"/>
        <c:lblOffset val="100"/>
        <c:noMultiLvlLbl val="0"/>
      </c:catAx>
      <c:valAx>
        <c:axId val="5512233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51219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335116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198008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452855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987741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5" name="Rectangle 14"/>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6" name="Rectangle 15"/>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7" name="Rectangle 16"/>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8" name="Rectangle 17"/>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9"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a:t>
            </a:r>
            <a:r>
              <a:rPr lang="en-US" sz="6000">
                <a:solidFill>
                  <a:srgbClr val="7F7F7F"/>
                </a:solidFill>
                <a:latin typeface="Calibri" pitchFamily="34" charset="0"/>
                <a:cs typeface="Calibri" panose="020F0502020204030204" pitchFamily="34" charset="0"/>
              </a:rPr>
              <a:t>is 44” </a:t>
            </a:r>
            <a:r>
              <a:rPr lang="en-US" sz="6000" dirty="0">
                <a:solidFill>
                  <a:srgbClr val="7F7F7F"/>
                </a:solidFill>
                <a:latin typeface="Calibri" pitchFamily="34" charset="0"/>
                <a:cs typeface="Calibri" panose="020F0502020204030204" pitchFamily="34" charset="0"/>
              </a:rPr>
              <a:t>high </a:t>
            </a:r>
            <a:r>
              <a:rPr lang="en-US" sz="6000">
                <a:solidFill>
                  <a:srgbClr val="7F7F7F"/>
                </a:solidFill>
                <a:latin typeface="Calibri" pitchFamily="34" charset="0"/>
                <a:cs typeface="Calibri" panose="020F0502020204030204" pitchFamily="34" charset="0"/>
              </a:rPr>
              <a:t>by 44” </a:t>
            </a:r>
            <a:r>
              <a:rPr lang="en-US" sz="6000" dirty="0">
                <a:solidFill>
                  <a:srgbClr val="7F7F7F"/>
                </a:solidFill>
                <a:latin typeface="Calibri" pitchFamily="34" charset="0"/>
                <a:cs typeface="Calibri" panose="020F0502020204030204" pitchFamily="34" charset="0"/>
              </a:rPr>
              <a:t>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41071800" y="0"/>
            <a:ext cx="117348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12951660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42000"/>
          </a:schemeClr>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6/18/2026</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000165996"/>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6/18/2026</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859652148"/>
      </p:ext>
    </p:extLst>
  </p:cSld>
  <p:clrMap bg1="lt1" tx1="dk1" bg2="lt2" tx2="dk2" accent1="accent1" accent2="accent2" accent3="accent3" accent4="accent4" accent5="accent5" accent6="accent6" hlink="hlink" folHlink="folHlink"/>
  <p:sldLayoutIdLst>
    <p:sldLayoutId id="2147483665"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6/18/2026</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350898548"/>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6/18/2026</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2227102377"/>
      </p:ext>
    </p:extLst>
  </p:cSld>
  <p:clrMap bg1="lt1" tx1="dk1" bg2="lt2" tx2="dk2" accent1="accent1" accent2="accent2" accent3="accent3" accent4="accent4" accent5="accent5" accent6="accent6" hlink="hlink" folHlink="folHlink"/>
  <p:sldLayoutIdLst>
    <p:sldLayoutId id="2147483669"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985D6BDF-9D0E-4E2B-85B8-D8F4790360C9}" type="datetimeFigureOut">
              <a:rPr lang="en-US" smtClean="0"/>
              <a:t>6/18/2026</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60A68064-2507-404D-9A81-C74102816DA2}"/>
              </a:ext>
            </a:extLst>
          </p:cNvPr>
          <p:cNvSpPr/>
          <p:nvPr userDrawn="1"/>
        </p:nvSpPr>
        <p:spPr>
          <a:xfrm>
            <a:off x="395020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8" name="Rectangle 7">
            <a:extLst>
              <a:ext uri="{FF2B5EF4-FFF2-40B4-BE49-F238E27FC236}">
                <a16:creationId xmlns:a16="http://schemas.microsoft.com/office/drawing/2014/main" id="{9BC1B367-8F2F-42F1-A4C8-AE84FEE963AF}"/>
              </a:ext>
            </a:extLst>
          </p:cNvPr>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9" name="Rectangle 8">
            <a:extLst>
              <a:ext uri="{FF2B5EF4-FFF2-40B4-BE49-F238E27FC236}">
                <a16:creationId xmlns:a16="http://schemas.microsoft.com/office/drawing/2014/main" id="{24BECD53-E316-4532-9861-F6665E7410FA}"/>
              </a:ext>
            </a:extLst>
          </p:cNvPr>
          <p:cNvSpPr/>
          <p:nvPr userDrawn="1"/>
        </p:nvSpPr>
        <p:spPr>
          <a:xfrm>
            <a:off x="0" y="0"/>
            <a:ext cx="40233600" cy="502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sp>
        <p:nvSpPr>
          <p:cNvPr id="10" name="Rectangle 9">
            <a:extLst>
              <a:ext uri="{FF2B5EF4-FFF2-40B4-BE49-F238E27FC236}">
                <a16:creationId xmlns:a16="http://schemas.microsoft.com/office/drawing/2014/main" id="{55B4DCB2-0C83-4D58-A9D4-17DE7CB53F43}"/>
              </a:ext>
            </a:extLst>
          </p:cNvPr>
          <p:cNvSpPr/>
          <p:nvPr userDrawn="1"/>
        </p:nvSpPr>
        <p:spPr>
          <a:xfrm>
            <a:off x="0" y="35204400"/>
            <a:ext cx="40233600" cy="5029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endParaRPr lang="en-US" dirty="0"/>
          </a:p>
        </p:txBody>
      </p:sp>
      <p:pic>
        <p:nvPicPr>
          <p:cNvPr id="11" name="Picture 10">
            <a:extLst>
              <a:ext uri="{FF2B5EF4-FFF2-40B4-BE49-F238E27FC236}">
                <a16:creationId xmlns:a16="http://schemas.microsoft.com/office/drawing/2014/main" id="{21DCC2F1-7340-4D10-8817-A617B838FD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1519337259"/>
      </p:ext>
    </p:extLst>
  </p:cSld>
  <p:clrMap bg1="lt1" tx1="dk1" bg2="lt2" tx2="dk2" accent1="accent1" accent2="accent2" accent3="accent3" accent4="accent4" accent5="accent5" accent6="accent6" hlink="hlink" folHlink="folHlink"/>
  <p:sldLayoutIdLst>
    <p:sldLayoutId id="2147483671" r:id="rId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705600" y="0"/>
            <a:ext cx="26822400" cy="3329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7628" tIns="419070" rIns="167628" bIns="41907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3">
                    <a:lumMod val="20000"/>
                    <a:lumOff val="80000"/>
                  </a:schemeClr>
                </a:solidFill>
                <a:latin typeface="+mn-lt"/>
              </a:rPr>
              <a:t>Template Provided By Genigraphics – 800.790.4001</a:t>
            </a:r>
          </a:p>
          <a:p>
            <a:pPr algn="ctr" eaLnBrk="1" hangingPunct="1"/>
            <a:r>
              <a:rPr lang="en-US" sz="8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6705600" y="2933700"/>
            <a:ext cx="268224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7628" tIns="167628" rIns="167628" bIns="167628"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Jones, 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645920" y="36713158"/>
            <a:ext cx="2484194" cy="2546845"/>
          </a:xfrm>
          <a:prstGeom prst="rect">
            <a:avLst/>
          </a:prstGeom>
          <a:solidFill>
            <a:schemeClr val="accent1">
              <a:lumMod val="40000"/>
              <a:lumOff val="60000"/>
            </a:schemeClr>
          </a:solidFill>
        </p:spPr>
        <p:txBody>
          <a:bodyPr wrap="none" lIns="83814" tIns="41907" rIns="83814" bIns="41907" rtlCol="0">
            <a:spAutoFit/>
          </a:bodyPr>
          <a:lstStyle/>
          <a:p>
            <a:r>
              <a:rPr lang="en-US" sz="3200" dirty="0"/>
              <a:t>[name]</a:t>
            </a:r>
          </a:p>
          <a:p>
            <a:r>
              <a:rPr lang="en-US" sz="3200" dirty="0"/>
              <a:t>[organization]</a:t>
            </a:r>
          </a:p>
          <a:p>
            <a:r>
              <a:rPr lang="en-US" sz="3200" dirty="0"/>
              <a:t>[address]</a:t>
            </a:r>
          </a:p>
          <a:p>
            <a:r>
              <a:rPr lang="en-US" sz="3200" dirty="0"/>
              <a:t>[email]</a:t>
            </a:r>
          </a:p>
          <a:p>
            <a:r>
              <a:rPr lang="en-US" sz="3200" dirty="0"/>
              <a:t>[phone]</a:t>
            </a:r>
          </a:p>
        </p:txBody>
      </p:sp>
      <p:sp>
        <p:nvSpPr>
          <p:cNvPr id="25" name="TextBox 24"/>
          <p:cNvSpPr txBox="1"/>
          <p:nvPr/>
        </p:nvSpPr>
        <p:spPr>
          <a:xfrm>
            <a:off x="1645920" y="35623502"/>
            <a:ext cx="2418782" cy="931024"/>
          </a:xfrm>
          <a:prstGeom prst="rect">
            <a:avLst/>
          </a:prstGeom>
          <a:noFill/>
        </p:spPr>
        <p:txBody>
          <a:bodyPr wrap="none" lIns="83814" tIns="41907" rIns="83814" bIns="41907" rtlCol="0">
            <a:spAutoFit/>
          </a:bodyPr>
          <a:lstStyle/>
          <a:p>
            <a:r>
              <a:rPr lang="en-US" sz="5400" b="1" dirty="0"/>
              <a:t>Contact</a:t>
            </a:r>
          </a:p>
        </p:txBody>
      </p:sp>
      <p:sp>
        <p:nvSpPr>
          <p:cNvPr id="26" name="TextBox 25"/>
          <p:cNvSpPr txBox="1"/>
          <p:nvPr/>
        </p:nvSpPr>
        <p:spPr>
          <a:xfrm>
            <a:off x="20116800" y="36713159"/>
            <a:ext cx="17881600" cy="2631477"/>
          </a:xfrm>
          <a:prstGeom prst="rect">
            <a:avLst/>
          </a:prstGeom>
          <a:noFill/>
        </p:spPr>
        <p:txBody>
          <a:bodyPr wrap="square" lIns="83814" tIns="83814" rIns="83814" bIns="83814" numCol="1" spcCol="419070" rtlCol="0">
            <a:spAutoFit/>
          </a:bodyPr>
          <a:lstStyle/>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a:p>
            <a:pPr marL="419070" indent="-419070">
              <a:buFont typeface="+mj-lt"/>
              <a:buAutoNum type="arabicPeriod"/>
            </a:pPr>
            <a:r>
              <a:rPr lang="en-US" sz="1600" dirty="0"/>
              <a:t>  </a:t>
            </a:r>
          </a:p>
        </p:txBody>
      </p:sp>
      <p:sp>
        <p:nvSpPr>
          <p:cNvPr id="27" name="TextBox 26"/>
          <p:cNvSpPr txBox="1"/>
          <p:nvPr/>
        </p:nvSpPr>
        <p:spPr>
          <a:xfrm>
            <a:off x="20116802" y="35623502"/>
            <a:ext cx="3382310" cy="931024"/>
          </a:xfrm>
          <a:prstGeom prst="rect">
            <a:avLst/>
          </a:prstGeom>
          <a:noFill/>
        </p:spPr>
        <p:txBody>
          <a:bodyPr wrap="none" lIns="83814" tIns="41907" rIns="83814" bIns="41907" rtlCol="0">
            <a:spAutoFit/>
          </a:bodyPr>
          <a:lstStyle/>
          <a:p>
            <a:r>
              <a:rPr lang="en-US" sz="5400" b="1" dirty="0"/>
              <a:t>References</a:t>
            </a:r>
          </a:p>
        </p:txBody>
      </p:sp>
      <p:sp>
        <p:nvSpPr>
          <p:cNvPr id="10" name="Text Box 189"/>
          <p:cNvSpPr txBox="1">
            <a:spLocks noChangeArrowheads="1"/>
          </p:cNvSpPr>
          <p:nvPr/>
        </p:nvSpPr>
        <p:spPr bwMode="auto">
          <a:xfrm>
            <a:off x="1645920" y="6675120"/>
            <a:ext cx="11704320" cy="7448193"/>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2" name="Rectangle 31"/>
          <p:cNvSpPr/>
          <p:nvPr/>
        </p:nvSpPr>
        <p:spPr>
          <a:xfrm>
            <a:off x="1645920" y="58521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4264640" y="16276320"/>
            <a:ext cx="11704320" cy="9479519"/>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a:p>
            <a:pPr eaLnBrk="1" hangingPunct="1"/>
            <a:endParaRPr lang="en-US" sz="3200" dirty="0">
              <a:latin typeface="Calibri" pitchFamily="34" charset="0"/>
            </a:endParaRPr>
          </a:p>
          <a:p>
            <a:pPr eaLnBrk="1" hangingPunct="1"/>
            <a:r>
              <a:rPr lang="en-US" sz="3200" dirty="0">
                <a:latin typeface="Calibri" pitchFamily="34" charset="0"/>
              </a:rPr>
              <a:t>Speaking 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F7.</a:t>
            </a:r>
          </a:p>
        </p:txBody>
      </p:sp>
      <p:sp>
        <p:nvSpPr>
          <p:cNvPr id="33" name="Rectangle 32"/>
          <p:cNvSpPr/>
          <p:nvPr/>
        </p:nvSpPr>
        <p:spPr>
          <a:xfrm>
            <a:off x="1645920" y="154533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4264640" y="6675120"/>
            <a:ext cx="11704320" cy="7448193"/>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4264640" y="58521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6883360" y="16276320"/>
            <a:ext cx="11704320" cy="8710052"/>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Discussion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a:t>
            </a:r>
            <a:r>
              <a:rPr lang="en-US" sz="3200">
                <a:latin typeface="Calibri" pitchFamily="34" charset="0"/>
              </a:rPr>
              <a:t>poster.</a:t>
            </a:r>
          </a:p>
          <a:p>
            <a:pPr eaLnBrk="1" hangingPunct="1"/>
            <a:endParaRPr lang="en-US" sz="3200">
              <a:latin typeface="Calibri" pitchFamily="34" charset="0"/>
            </a:endParaRPr>
          </a:p>
          <a:p>
            <a:pPr eaLnBrk="1" hangingPunct="1"/>
            <a:r>
              <a:rPr lang="en-US" sz="3200">
                <a:latin typeface="Calibri" pitchFamily="34" charset="0"/>
              </a:rPr>
              <a:t>Don’t forget to check out our section to the right on chaging the color of your template to match your logo, etc.</a:t>
            </a:r>
            <a:endParaRPr lang="en-US" sz="3200" dirty="0">
              <a:latin typeface="Calibri" pitchFamily="34" charset="0"/>
            </a:endParaRPr>
          </a:p>
        </p:txBody>
      </p:sp>
      <p:sp>
        <p:nvSpPr>
          <p:cNvPr id="35" name="Rectangle 34"/>
          <p:cNvSpPr/>
          <p:nvPr/>
        </p:nvSpPr>
        <p:spPr>
          <a:xfrm>
            <a:off x="26883360" y="154533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Discussion</a:t>
            </a:r>
          </a:p>
        </p:txBody>
      </p:sp>
      <p:grpSp>
        <p:nvGrpSpPr>
          <p:cNvPr id="2" name="Group 1">
            <a:extLst>
              <a:ext uri="{FF2B5EF4-FFF2-40B4-BE49-F238E27FC236}">
                <a16:creationId xmlns:a16="http://schemas.microsoft.com/office/drawing/2014/main" id="{D6CEA1DD-473A-4D79-91B8-9A0E03362888}"/>
              </a:ext>
            </a:extLst>
          </p:cNvPr>
          <p:cNvGrpSpPr/>
          <p:nvPr/>
        </p:nvGrpSpPr>
        <p:grpSpPr>
          <a:xfrm>
            <a:off x="26883360" y="26025199"/>
            <a:ext cx="11704320" cy="8271153"/>
            <a:chOff x="26883360" y="25146000"/>
            <a:chExt cx="11704320" cy="8271153"/>
          </a:xfrm>
        </p:grpSpPr>
        <p:sp>
          <p:nvSpPr>
            <p:cNvPr id="14" name="Text Box 193"/>
            <p:cNvSpPr txBox="1">
              <a:spLocks noChangeArrowheads="1"/>
            </p:cNvSpPr>
            <p:nvPr/>
          </p:nvSpPr>
          <p:spPr bwMode="auto">
            <a:xfrm>
              <a:off x="26883360" y="25968960"/>
              <a:ext cx="11704320" cy="7448193"/>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44x44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26883360" y="2514600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Conclusions</a:t>
              </a:r>
            </a:p>
          </p:txBody>
        </p:sp>
      </p:gr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457462233"/>
              </p:ext>
            </p:extLst>
          </p:nvPr>
        </p:nvGraphicFramePr>
        <p:xfrm>
          <a:off x="14328008" y="27647612"/>
          <a:ext cx="11732392" cy="6648740"/>
        </p:xfrm>
        <a:graphic>
          <a:graphicData uri="http://schemas.openxmlformats.org/drawingml/2006/table">
            <a:tbl>
              <a:tblPr firstRow="1" bandRow="1">
                <a:tableStyleId>{F5AB1C69-6EDB-4FF4-983F-18BD219EF322}</a:tableStyleId>
              </a:tblPr>
              <a:tblGrid>
                <a:gridCol w="2933098">
                  <a:extLst>
                    <a:ext uri="{9D8B030D-6E8A-4147-A177-3AD203B41FA5}">
                      <a16:colId xmlns:a16="http://schemas.microsoft.com/office/drawing/2014/main" val="20000"/>
                    </a:ext>
                  </a:extLst>
                </a:gridCol>
                <a:gridCol w="2933098">
                  <a:extLst>
                    <a:ext uri="{9D8B030D-6E8A-4147-A177-3AD203B41FA5}">
                      <a16:colId xmlns:a16="http://schemas.microsoft.com/office/drawing/2014/main" val="20001"/>
                    </a:ext>
                  </a:extLst>
                </a:gridCol>
                <a:gridCol w="2933098">
                  <a:extLst>
                    <a:ext uri="{9D8B030D-6E8A-4147-A177-3AD203B41FA5}">
                      <a16:colId xmlns:a16="http://schemas.microsoft.com/office/drawing/2014/main" val="20002"/>
                    </a:ext>
                  </a:extLst>
                </a:gridCol>
                <a:gridCol w="2933098">
                  <a:extLst>
                    <a:ext uri="{9D8B030D-6E8A-4147-A177-3AD203B41FA5}">
                      <a16:colId xmlns:a16="http://schemas.microsoft.com/office/drawing/2014/main" val="20003"/>
                    </a:ext>
                  </a:extLst>
                </a:gridCol>
              </a:tblGrid>
              <a:tr h="949820">
                <a:tc>
                  <a:txBody>
                    <a:bodyPr/>
                    <a:lstStyle/>
                    <a:p>
                      <a:endParaRPr lang="en-US" sz="3200" dirty="0"/>
                    </a:p>
                  </a:txBody>
                  <a:tcPr marL="111760" marR="111760" marT="41910" marB="41910" anchor="ctr">
                    <a:solidFill>
                      <a:schemeClr val="accent1">
                        <a:lumMod val="75000"/>
                      </a:schemeClr>
                    </a:solidFill>
                  </a:tcPr>
                </a:tc>
                <a:tc>
                  <a:txBody>
                    <a:bodyPr/>
                    <a:lstStyle/>
                    <a:p>
                      <a:pPr algn="ctr"/>
                      <a:r>
                        <a:rPr lang="en-US" sz="3200" dirty="0"/>
                        <a:t>Heading</a:t>
                      </a:r>
                    </a:p>
                  </a:txBody>
                  <a:tcPr marL="111760" marR="111760" marT="41910" marB="41910" anchor="ctr">
                    <a:solidFill>
                      <a:schemeClr val="accent1">
                        <a:lumMod val="75000"/>
                      </a:schemeClr>
                    </a:solidFill>
                  </a:tcPr>
                </a:tc>
                <a:tc>
                  <a:txBody>
                    <a:bodyPr/>
                    <a:lstStyle/>
                    <a:p>
                      <a:pPr algn="ctr"/>
                      <a:r>
                        <a:rPr lang="en-US" sz="3200" dirty="0"/>
                        <a:t>Heading</a:t>
                      </a:r>
                    </a:p>
                  </a:txBody>
                  <a:tcPr marL="111760" marR="111760" marT="41910" marB="41910" anchor="ctr">
                    <a:solidFill>
                      <a:schemeClr val="accent1">
                        <a:lumMod val="75000"/>
                      </a:schemeClr>
                    </a:solidFill>
                  </a:tcPr>
                </a:tc>
                <a:tc>
                  <a:txBody>
                    <a:bodyPr/>
                    <a:lstStyle/>
                    <a:p>
                      <a:pPr algn="ctr"/>
                      <a:r>
                        <a:rPr lang="en-US" sz="3200" dirty="0"/>
                        <a:t>Heading</a:t>
                      </a:r>
                    </a:p>
                  </a:txBody>
                  <a:tcPr marL="111760" marR="111760" marT="41910" marB="41910" anchor="ctr">
                    <a:solidFill>
                      <a:schemeClr val="accent1">
                        <a:lumMod val="75000"/>
                      </a:schemeClr>
                    </a:solidFill>
                  </a:tcPr>
                </a:tc>
                <a:extLst>
                  <a:ext uri="{0D108BD9-81ED-4DB2-BD59-A6C34878D82A}">
                    <a16:rowId xmlns:a16="http://schemas.microsoft.com/office/drawing/2014/main" val="10000"/>
                  </a:ext>
                </a:extLst>
              </a:tr>
              <a:tr h="949820">
                <a:tc>
                  <a:txBody>
                    <a:bodyPr/>
                    <a:lstStyle/>
                    <a:p>
                      <a:r>
                        <a:rPr lang="en-US" sz="3200" dirty="0"/>
                        <a:t>Item</a:t>
                      </a:r>
                    </a:p>
                  </a:txBody>
                  <a:tcPr marL="111760" marR="111760" marT="41910" marB="41910" anchor="ctr"/>
                </a:tc>
                <a:tc>
                  <a:txBody>
                    <a:bodyPr/>
                    <a:lstStyle/>
                    <a:p>
                      <a:pPr algn="ctr"/>
                      <a:r>
                        <a:rPr lang="en-US" sz="3200" dirty="0"/>
                        <a:t>800</a:t>
                      </a:r>
                    </a:p>
                  </a:txBody>
                  <a:tcPr marL="111760" marR="111760" marT="41910" marB="41910" anchor="ctr"/>
                </a:tc>
                <a:tc>
                  <a:txBody>
                    <a:bodyPr/>
                    <a:lstStyle/>
                    <a:p>
                      <a:pPr algn="ctr"/>
                      <a:r>
                        <a:rPr lang="en-US" sz="3200" dirty="0"/>
                        <a:t>790</a:t>
                      </a:r>
                    </a:p>
                  </a:txBody>
                  <a:tcPr marL="111760" marR="111760" marT="41910" marB="41910" anchor="ctr"/>
                </a:tc>
                <a:tc>
                  <a:txBody>
                    <a:bodyPr/>
                    <a:lstStyle/>
                    <a:p>
                      <a:pPr algn="ctr"/>
                      <a:r>
                        <a:rPr lang="en-US" sz="3200" dirty="0"/>
                        <a:t>4001</a:t>
                      </a:r>
                    </a:p>
                  </a:txBody>
                  <a:tcPr marL="111760" marR="111760" marT="41910" marB="41910" anchor="ctr"/>
                </a:tc>
                <a:extLst>
                  <a:ext uri="{0D108BD9-81ED-4DB2-BD59-A6C34878D82A}">
                    <a16:rowId xmlns:a16="http://schemas.microsoft.com/office/drawing/2014/main" val="10001"/>
                  </a:ext>
                </a:extLst>
              </a:tr>
              <a:tr h="949820">
                <a:tc>
                  <a:txBody>
                    <a:bodyPr/>
                    <a:lstStyle/>
                    <a:p>
                      <a:r>
                        <a:rPr lang="en-US" sz="3200" dirty="0"/>
                        <a:t>Item</a:t>
                      </a:r>
                    </a:p>
                  </a:txBody>
                  <a:tcPr marL="111760" marR="111760" marT="41910" marB="41910" anchor="ctr"/>
                </a:tc>
                <a:tc>
                  <a:txBody>
                    <a:bodyPr/>
                    <a:lstStyle/>
                    <a:p>
                      <a:pPr algn="ctr"/>
                      <a:r>
                        <a:rPr lang="en-US" sz="3200" dirty="0"/>
                        <a:t>356</a:t>
                      </a:r>
                    </a:p>
                  </a:txBody>
                  <a:tcPr marL="111760" marR="111760" marT="41910" marB="41910" anchor="ctr"/>
                </a:tc>
                <a:tc>
                  <a:txBody>
                    <a:bodyPr/>
                    <a:lstStyle/>
                    <a:p>
                      <a:pPr algn="ctr"/>
                      <a:r>
                        <a:rPr lang="en-US" sz="3200" dirty="0"/>
                        <a:t>856</a:t>
                      </a:r>
                    </a:p>
                  </a:txBody>
                  <a:tcPr marL="111760" marR="111760" marT="41910" marB="41910" anchor="ctr"/>
                </a:tc>
                <a:tc>
                  <a:txBody>
                    <a:bodyPr/>
                    <a:lstStyle/>
                    <a:p>
                      <a:pPr algn="ctr"/>
                      <a:r>
                        <a:rPr lang="en-US" sz="3200" dirty="0"/>
                        <a:t>290</a:t>
                      </a:r>
                    </a:p>
                  </a:txBody>
                  <a:tcPr marL="111760" marR="111760" marT="41910" marB="41910" anchor="ctr"/>
                </a:tc>
                <a:extLst>
                  <a:ext uri="{0D108BD9-81ED-4DB2-BD59-A6C34878D82A}">
                    <a16:rowId xmlns:a16="http://schemas.microsoft.com/office/drawing/2014/main" val="10002"/>
                  </a:ext>
                </a:extLst>
              </a:tr>
              <a:tr h="949820">
                <a:tc>
                  <a:txBody>
                    <a:bodyPr/>
                    <a:lstStyle/>
                    <a:p>
                      <a:r>
                        <a:rPr lang="en-US" sz="3200" dirty="0"/>
                        <a:t>Item</a:t>
                      </a:r>
                    </a:p>
                  </a:txBody>
                  <a:tcPr marL="111760" marR="111760" marT="41910" marB="41910" anchor="ctr"/>
                </a:tc>
                <a:tc>
                  <a:txBody>
                    <a:bodyPr/>
                    <a:lstStyle/>
                    <a:p>
                      <a:pPr algn="ctr"/>
                      <a:r>
                        <a:rPr lang="en-US" sz="3200" dirty="0"/>
                        <a:t>228</a:t>
                      </a:r>
                    </a:p>
                  </a:txBody>
                  <a:tcPr marL="111760" marR="111760" marT="41910" marB="41910" anchor="ctr"/>
                </a:tc>
                <a:tc>
                  <a:txBody>
                    <a:bodyPr/>
                    <a:lstStyle/>
                    <a:p>
                      <a:pPr algn="ctr"/>
                      <a:r>
                        <a:rPr lang="en-US" sz="3200" dirty="0"/>
                        <a:t>134</a:t>
                      </a:r>
                    </a:p>
                  </a:txBody>
                  <a:tcPr marL="111760" marR="111760" marT="41910" marB="41910" anchor="ctr"/>
                </a:tc>
                <a:tc>
                  <a:txBody>
                    <a:bodyPr/>
                    <a:lstStyle/>
                    <a:p>
                      <a:pPr algn="ctr"/>
                      <a:r>
                        <a:rPr lang="en-US" sz="3200" dirty="0"/>
                        <a:t>238</a:t>
                      </a:r>
                    </a:p>
                  </a:txBody>
                  <a:tcPr marL="111760" marR="111760" marT="41910" marB="41910" anchor="ctr"/>
                </a:tc>
                <a:extLst>
                  <a:ext uri="{0D108BD9-81ED-4DB2-BD59-A6C34878D82A}">
                    <a16:rowId xmlns:a16="http://schemas.microsoft.com/office/drawing/2014/main" val="10003"/>
                  </a:ext>
                </a:extLst>
              </a:tr>
              <a:tr h="949820">
                <a:tc>
                  <a:txBody>
                    <a:bodyPr/>
                    <a:lstStyle/>
                    <a:p>
                      <a:r>
                        <a:rPr lang="en-US" sz="3200" dirty="0"/>
                        <a:t>Item</a:t>
                      </a:r>
                    </a:p>
                  </a:txBody>
                  <a:tcPr marL="111760" marR="111760" marT="41910" marB="41910" anchor="ctr"/>
                </a:tc>
                <a:tc>
                  <a:txBody>
                    <a:bodyPr/>
                    <a:lstStyle/>
                    <a:p>
                      <a:pPr algn="ctr"/>
                      <a:r>
                        <a:rPr lang="en-US" sz="3200" dirty="0"/>
                        <a:t>954</a:t>
                      </a:r>
                    </a:p>
                  </a:txBody>
                  <a:tcPr marL="111760" marR="111760" marT="41910" marB="41910" anchor="ctr"/>
                </a:tc>
                <a:tc>
                  <a:txBody>
                    <a:bodyPr/>
                    <a:lstStyle/>
                    <a:p>
                      <a:pPr algn="ctr"/>
                      <a:r>
                        <a:rPr lang="en-US" sz="3200" dirty="0"/>
                        <a:t>875</a:t>
                      </a:r>
                    </a:p>
                  </a:txBody>
                  <a:tcPr marL="111760" marR="111760" marT="41910" marB="41910" anchor="ctr"/>
                </a:tc>
                <a:tc>
                  <a:txBody>
                    <a:bodyPr/>
                    <a:lstStyle/>
                    <a:p>
                      <a:pPr algn="ctr"/>
                      <a:r>
                        <a:rPr lang="en-US" sz="3200" dirty="0"/>
                        <a:t>976</a:t>
                      </a:r>
                    </a:p>
                  </a:txBody>
                  <a:tcPr marL="111760" marR="111760" marT="41910" marB="41910" anchor="ctr"/>
                </a:tc>
                <a:extLst>
                  <a:ext uri="{0D108BD9-81ED-4DB2-BD59-A6C34878D82A}">
                    <a16:rowId xmlns:a16="http://schemas.microsoft.com/office/drawing/2014/main" val="10004"/>
                  </a:ext>
                </a:extLst>
              </a:tr>
              <a:tr h="949820">
                <a:tc>
                  <a:txBody>
                    <a:bodyPr/>
                    <a:lstStyle/>
                    <a:p>
                      <a:r>
                        <a:rPr lang="en-US" sz="3200" dirty="0"/>
                        <a:t>Item</a:t>
                      </a:r>
                    </a:p>
                  </a:txBody>
                  <a:tcPr marL="111760" marR="111760" marT="41910" marB="41910" anchor="ctr"/>
                </a:tc>
                <a:tc>
                  <a:txBody>
                    <a:bodyPr/>
                    <a:lstStyle/>
                    <a:p>
                      <a:pPr algn="ctr"/>
                      <a:r>
                        <a:rPr lang="en-US" sz="3200" dirty="0"/>
                        <a:t>324</a:t>
                      </a:r>
                    </a:p>
                  </a:txBody>
                  <a:tcPr marL="111760" marR="111760" marT="41910" marB="41910" anchor="ctr"/>
                </a:tc>
                <a:tc>
                  <a:txBody>
                    <a:bodyPr/>
                    <a:lstStyle/>
                    <a:p>
                      <a:pPr algn="ctr"/>
                      <a:r>
                        <a:rPr lang="en-US" sz="3200" dirty="0"/>
                        <a:t>325</a:t>
                      </a:r>
                    </a:p>
                  </a:txBody>
                  <a:tcPr marL="111760" marR="111760" marT="41910" marB="41910" anchor="ctr"/>
                </a:tc>
                <a:tc>
                  <a:txBody>
                    <a:bodyPr/>
                    <a:lstStyle/>
                    <a:p>
                      <a:pPr algn="ctr"/>
                      <a:r>
                        <a:rPr lang="en-US" sz="3200" dirty="0"/>
                        <a:t>301</a:t>
                      </a:r>
                    </a:p>
                  </a:txBody>
                  <a:tcPr marL="111760" marR="111760" marT="41910" marB="41910" anchor="ctr"/>
                </a:tc>
                <a:extLst>
                  <a:ext uri="{0D108BD9-81ED-4DB2-BD59-A6C34878D82A}">
                    <a16:rowId xmlns:a16="http://schemas.microsoft.com/office/drawing/2014/main" val="10005"/>
                  </a:ext>
                </a:extLst>
              </a:tr>
              <a:tr h="949820">
                <a:tc>
                  <a:txBody>
                    <a:bodyPr/>
                    <a:lstStyle/>
                    <a:p>
                      <a:r>
                        <a:rPr lang="en-US" sz="3200" b="1" dirty="0"/>
                        <a:t>Total</a:t>
                      </a:r>
                    </a:p>
                  </a:txBody>
                  <a:tcPr marL="111760" marR="111760" marT="41910" marB="41910" anchor="ctr"/>
                </a:tc>
                <a:tc>
                  <a:txBody>
                    <a:bodyPr/>
                    <a:lstStyle/>
                    <a:p>
                      <a:pPr algn="ctr"/>
                      <a:r>
                        <a:rPr lang="en-US" sz="3200" b="1" dirty="0"/>
                        <a:t>199</a:t>
                      </a:r>
                    </a:p>
                  </a:txBody>
                  <a:tcPr marL="111760" marR="111760" marT="41910" marB="41910" anchor="ctr"/>
                </a:tc>
                <a:tc>
                  <a:txBody>
                    <a:bodyPr/>
                    <a:lstStyle/>
                    <a:p>
                      <a:pPr algn="ctr"/>
                      <a:r>
                        <a:rPr lang="en-US" sz="3200" b="1" dirty="0"/>
                        <a:t>137</a:t>
                      </a:r>
                    </a:p>
                  </a:txBody>
                  <a:tcPr marL="111760" marR="111760" marT="41910" marB="41910" anchor="ctr"/>
                </a:tc>
                <a:tc>
                  <a:txBody>
                    <a:bodyPr/>
                    <a:lstStyle/>
                    <a:p>
                      <a:pPr algn="ctr"/>
                      <a:r>
                        <a:rPr lang="en-US" sz="3200" b="1" dirty="0"/>
                        <a:t>186</a:t>
                      </a:r>
                    </a:p>
                  </a:txBody>
                  <a:tcPr marL="111760" marR="111760" marT="41910" marB="41910"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645920" y="16276320"/>
                <a:ext cx="11704320" cy="12564417"/>
              </a:xfrm>
              <a:prstGeom prst="rect">
                <a:avLst/>
              </a:prstGeom>
              <a:solidFill>
                <a:schemeClr val="bg1"/>
              </a:solidFill>
              <a:ln w="12700">
                <a:solidFill>
                  <a:schemeClr val="accent1">
                    <a:lumMod val="75000"/>
                  </a:schemeClr>
                </a:solidFill>
              </a:ln>
              <a:effectLst/>
            </p:spPr>
            <p:txBody>
              <a:bodyPr lIns="167628" tIns="167628" rIns="167628" bIns="1676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44” high by 44” wide but prints can be scaled up or down in size to any dimension with a 1:1 aspect ratio. For example, if you order a 40” x 40” poster using this template, we will print the file at 90.9% 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645920" y="16276320"/>
                <a:ext cx="11704320" cy="12564417"/>
              </a:xfrm>
              <a:prstGeom prst="rect">
                <a:avLst/>
              </a:prstGeom>
              <a:blipFill>
                <a:blip r:embed="rId2"/>
                <a:stretch>
                  <a:fillRect l="-624" r="-884"/>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4264640" y="15453360"/>
            <a:ext cx="11704320" cy="82296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83814" tIns="41907" rIns="83814" bIns="41907"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5649" y="30314901"/>
            <a:ext cx="5029200" cy="3352605"/>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50" y="30314900"/>
            <a:ext cx="5029200" cy="3352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2025652" y="33877251"/>
            <a:ext cx="4506158"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1.</a:t>
            </a:r>
            <a:r>
              <a:rPr lang="en-US" sz="2800" dirty="0">
                <a:latin typeface="Calibri" pitchFamily="34" charset="0"/>
              </a:rPr>
              <a:t> Label </a:t>
            </a:r>
            <a:r>
              <a:rPr lang="en-US" sz="2800">
                <a:latin typeface="Calibri" pitchFamily="34" charset="0"/>
              </a:rPr>
              <a:t>in 28pt </a:t>
            </a:r>
            <a:r>
              <a:rPr lang="en-US" sz="2800" dirty="0">
                <a:latin typeface="Calibri" pitchFamily="34" charset="0"/>
              </a:rPr>
              <a:t>Calibri.</a:t>
            </a:r>
          </a:p>
        </p:txBody>
      </p:sp>
      <p:sp>
        <p:nvSpPr>
          <p:cNvPr id="52" name="Text Box 181"/>
          <p:cNvSpPr txBox="1">
            <a:spLocks noChangeArrowheads="1"/>
          </p:cNvSpPr>
          <p:nvPr/>
        </p:nvSpPr>
        <p:spPr bwMode="auto">
          <a:xfrm>
            <a:off x="8172452" y="33877251"/>
            <a:ext cx="4506158"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Calibri" pitchFamily="34" charset="0"/>
              </a:rPr>
              <a:t>Figure 2.</a:t>
            </a:r>
            <a:r>
              <a:rPr lang="en-US" sz="2800" dirty="0">
                <a:latin typeface="Calibri" pitchFamily="34" charset="0"/>
              </a:rPr>
              <a:t> Label </a:t>
            </a:r>
            <a:r>
              <a:rPr lang="en-US" sz="2800">
                <a:latin typeface="Calibri" pitchFamily="34" charset="0"/>
              </a:rPr>
              <a:t>in 28pt </a:t>
            </a:r>
            <a:r>
              <a:rPr lang="en-US" sz="2800" dirty="0">
                <a:latin typeface="Calibri" pitchFamily="34" charset="0"/>
              </a:rPr>
              <a:t>Calibri.</a:t>
            </a:r>
          </a:p>
        </p:txBody>
      </p:sp>
      <p:sp>
        <p:nvSpPr>
          <p:cNvPr id="53" name="Text Box 180"/>
          <p:cNvSpPr txBox="1">
            <a:spLocks noChangeArrowheads="1"/>
          </p:cNvSpPr>
          <p:nvPr/>
        </p:nvSpPr>
        <p:spPr bwMode="auto">
          <a:xfrm>
            <a:off x="14264640" y="26971432"/>
            <a:ext cx="4375609"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Table 1.</a:t>
            </a:r>
            <a:r>
              <a:rPr lang="en-US" sz="2800" dirty="0">
                <a:latin typeface="Calibri" pitchFamily="34" charset="0"/>
              </a:rPr>
              <a:t> Label in 28pt Calibri.</a:t>
            </a:r>
          </a:p>
        </p:txBody>
      </p:sp>
      <p:sp>
        <p:nvSpPr>
          <p:cNvPr id="37" name="Text Box 180"/>
          <p:cNvSpPr txBox="1">
            <a:spLocks noChangeArrowheads="1"/>
          </p:cNvSpPr>
          <p:nvPr/>
        </p:nvSpPr>
        <p:spPr bwMode="auto">
          <a:xfrm>
            <a:off x="26883360" y="13607793"/>
            <a:ext cx="4399590" cy="51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b="1" dirty="0">
                <a:latin typeface="Calibri" pitchFamily="34" charset="0"/>
              </a:rPr>
              <a:t>Chart 1.</a:t>
            </a:r>
            <a:r>
              <a:rPr lang="en-US" sz="2800" dirty="0">
                <a:latin typeface="Calibri" pitchFamily="34" charset="0"/>
              </a:rPr>
              <a:t> Label in 28pt Calibri.</a:t>
            </a:r>
          </a:p>
        </p:txBody>
      </p:sp>
      <p:sp>
        <p:nvSpPr>
          <p:cNvPr id="30" name="Rectangle 265"/>
          <p:cNvSpPr>
            <a:spLocks noChangeAspect="1" noChangeArrowheads="1"/>
          </p:cNvSpPr>
          <p:nvPr/>
        </p:nvSpPr>
        <p:spPr bwMode="auto">
          <a:xfrm>
            <a:off x="1097280" y="1097280"/>
            <a:ext cx="3654715" cy="274320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sp>
        <p:nvSpPr>
          <p:cNvPr id="31" name="Rectangle 265"/>
          <p:cNvSpPr>
            <a:spLocks noChangeAspect="1" noChangeArrowheads="1"/>
          </p:cNvSpPr>
          <p:nvPr/>
        </p:nvSpPr>
        <p:spPr bwMode="auto">
          <a:xfrm>
            <a:off x="35478720" y="1097280"/>
            <a:ext cx="3654715" cy="274320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graphicFrame>
        <p:nvGraphicFramePr>
          <p:cNvPr id="7" name="Chart 6">
            <a:extLst>
              <a:ext uri="{FF2B5EF4-FFF2-40B4-BE49-F238E27FC236}">
                <a16:creationId xmlns:a16="http://schemas.microsoft.com/office/drawing/2014/main" id="{BDE82497-42F6-495D-8190-57BD5FE8396B}"/>
              </a:ext>
            </a:extLst>
          </p:cNvPr>
          <p:cNvGraphicFramePr/>
          <p:nvPr>
            <p:extLst>
              <p:ext uri="{D42A27DB-BD31-4B8C-83A1-F6EECF244321}">
                <p14:modId xmlns:p14="http://schemas.microsoft.com/office/powerpoint/2010/main" val="613189376"/>
              </p:ext>
            </p:extLst>
          </p:nvPr>
        </p:nvGraphicFramePr>
        <p:xfrm>
          <a:off x="26883360" y="5852159"/>
          <a:ext cx="11704320" cy="7853321"/>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31">
      <a:dk1>
        <a:sysClr val="windowText" lastClr="000000"/>
      </a:dk1>
      <a:lt1>
        <a:sysClr val="window" lastClr="FFFFFF"/>
      </a:lt1>
      <a:dk2>
        <a:srgbClr val="323232"/>
      </a:dk2>
      <a:lt2>
        <a:srgbClr val="E5C243"/>
      </a:lt2>
      <a:accent1>
        <a:srgbClr val="D55816"/>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5889</TotalTime>
  <Words>1129</Words>
  <Application>Microsoft Office PowerPoint</Application>
  <PresentationFormat>Custom</PresentationFormat>
  <Paragraphs>109</Paragraphs>
  <Slides>1</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vt:i4>
      </vt:variant>
    </vt:vector>
  </HeadingPairs>
  <TitlesOfParts>
    <vt:vector size="9" baseType="lpstr">
      <vt:lpstr>Arial</vt:lpstr>
      <vt:lpstr>Calibri</vt:lpstr>
      <vt:lpstr>Cambria Math</vt:lpstr>
      <vt:lpstr>5_Office Theme</vt:lpstr>
      <vt:lpstr>1_Office Theme</vt:lpstr>
      <vt:lpstr>2_Office Theme</vt:lpstr>
      <vt:lpstr>3_Office Theme</vt:lpstr>
      <vt:lpstr>4_Office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Jay Larson</dc:creator>
  <dc:description>Quality poster printing
www.genigraphics.com
1-800-790-4001</dc:description>
  <cp:lastModifiedBy>Dillon Hall</cp:lastModifiedBy>
  <cp:revision>78</cp:revision>
  <cp:lastPrinted>2013-02-12T02:21:55Z</cp:lastPrinted>
  <dcterms:created xsi:type="dcterms:W3CDTF">2013-02-10T21:14:48Z</dcterms:created>
  <dcterms:modified xsi:type="dcterms:W3CDTF">2026-06-18T15:35:39Z</dcterms:modified>
</cp:coreProperties>
</file>